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2.xml" ContentType="application/vnd.openxmlformats-officedocument.presentationml.notesSlide+xml"/>
  <Override PartName="/ppt/notesSlides/_rels/notesSlide2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CA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2000" spc="-1" strike="noStrike">
                <a:latin typeface="Arial"/>
              </a:rPr>
              <a:t>Click to edit the notes format</a:t>
            </a:r>
            <a:endParaRPr b="0" lang="en-CA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CA" sz="1400" spc="-1" strike="noStrike">
                <a:latin typeface="Times New Roman"/>
              </a:rPr>
              <a:t>&lt;header&gt;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CA" sz="1400" spc="-1" strike="noStrike">
                <a:latin typeface="Times New Roman"/>
              </a:rPr>
              <a:t>&lt;date/time&gt;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CA" sz="1400" spc="-1" strike="noStrike">
                <a:latin typeface="Times New Roman"/>
              </a:rPr>
              <a:t>&lt;footer&gt;</a:t>
            </a:r>
            <a:endParaRPr b="0" lang="en-CA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BA5D9394-AC7D-4B61-B09F-AA71741CE6F8}" type="slidenum">
              <a:rPr b="0" lang="en-CA" sz="1400" spc="-1" strike="noStrike">
                <a:latin typeface="Times New Roman"/>
              </a:rPr>
              <a:t>&lt;number&gt;</a:t>
            </a:fld>
            <a:endParaRPr b="0" lang="en-C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CA" sz="1100" spc="-1" strike="noStrike">
                <a:latin typeface="Arial"/>
              </a:rPr>
              <a:t>Incertitudes de forcings</a:t>
            </a:r>
            <a:endParaRPr b="0" lang="en-CA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2892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928480" y="207900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72936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32892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5928480" y="3260160"/>
            <a:ext cx="247536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29360" y="1318680"/>
            <a:ext cx="7688520" cy="24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CA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2260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69200" y="326016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72936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69200" y="2079000"/>
            <a:ext cx="37519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729360" y="3260160"/>
            <a:ext cx="7688520" cy="1078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d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0;p2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" name="Google Shape;11;p2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2" name="Google Shape;12;p2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Google Shape;13;p2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9360" y="1322280"/>
            <a:ext cx="768780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CA" sz="4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CA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0FDDEB3-19BA-4323-80C4-8AE6762BE200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1</a:t>
            </a:fld>
            <a:endParaRPr b="0" lang="en-CA" sz="10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CA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CA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CA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24;p4"/>
          <p:cNvSpPr/>
          <p:nvPr/>
        </p:nvSpPr>
        <p:spPr>
          <a:xfrm>
            <a:off x="0" y="0"/>
            <a:ext cx="9143640" cy="4874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oogle Shape;25;p4"/>
          <p:cNvGrpSpPr/>
          <p:nvPr/>
        </p:nvGrpSpPr>
        <p:grpSpPr>
          <a:xfrm>
            <a:off x="530280" y="1205640"/>
            <a:ext cx="1342800" cy="17280"/>
            <a:chOff x="530280" y="1205640"/>
            <a:chExt cx="1342800" cy="17280"/>
          </a:xfrm>
        </p:grpSpPr>
        <p:sp>
          <p:nvSpPr>
            <p:cNvPr id="45" name="Google Shape;26;p4"/>
            <p:cNvSpPr/>
            <p:nvPr/>
          </p:nvSpPr>
          <p:spPr>
            <a:xfrm rot="16200000">
              <a:off x="1380600" y="730440"/>
              <a:ext cx="17280" cy="967320"/>
            </a:xfrm>
            <a:prstGeom prst="rect">
              <a:avLst/>
            </a:pr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Google Shape;27;p4"/>
            <p:cNvSpPr/>
            <p:nvPr/>
          </p:nvSpPr>
          <p:spPr>
            <a:xfrm rot="16200000">
              <a:off x="1009440" y="726480"/>
              <a:ext cx="17280" cy="975600"/>
            </a:xfrm>
            <a:prstGeom prst="rect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9360" y="131868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CA" sz="2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29360" y="2079000"/>
            <a:ext cx="7688520" cy="2260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CA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CA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D6FE7A4-C056-41F8-A815-06FA5491E9A8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729360" y="1315800"/>
            <a:ext cx="3796560" cy="166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CA" sz="1600" spc="-1" strike="noStrike">
                <a:solidFill>
                  <a:srgbClr val="595959"/>
                </a:solidFill>
                <a:latin typeface="Raleway"/>
                <a:ea typeface="Raleway"/>
              </a:rPr>
              <a:t>Évolution de l’indice de la qualité de la bande riveraine sur les berges de la rivière Magog dans le secteur de la ville de Sherbrooke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subTitle"/>
          </p:nvPr>
        </p:nvSpPr>
        <p:spPr>
          <a:xfrm>
            <a:off x="742320" y="2257200"/>
            <a:ext cx="4111560" cy="540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Présenté par </a:t>
            </a:r>
            <a:r>
              <a:rPr b="1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N. Tuti</a:t>
            </a:r>
            <a:r>
              <a:rPr b="1" lang="en-US" sz="1600" spc="-1" strike="noStrike">
                <a:solidFill>
                  <a:srgbClr val="595959"/>
                </a:solidFill>
                <a:latin typeface="Lato"/>
                <a:ea typeface="Lato"/>
              </a:rPr>
              <a:t>ć  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Pour le cours </a:t>
            </a:r>
            <a:r>
              <a:rPr b="1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GAE720                                                  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Le </a:t>
            </a:r>
            <a:r>
              <a:rPr b="1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26 avril 2021</a:t>
            </a: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CA" sz="1600" spc="-1" strike="noStrike">
              <a:latin typeface="Arial"/>
            </a:endParaRPr>
          </a:p>
        </p:txBody>
      </p:sp>
      <p:pic>
        <p:nvPicPr>
          <p:cNvPr id="94" name="Picture 2" descr="Rivière Magog — Wikipédia"/>
          <p:cNvPicPr/>
          <p:nvPr/>
        </p:nvPicPr>
        <p:blipFill>
          <a:blip r:embed="rId1"/>
          <a:stretch/>
        </p:blipFill>
        <p:spPr>
          <a:xfrm>
            <a:off x="4499640" y="1037160"/>
            <a:ext cx="4397760" cy="329832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93;p14"/>
          <p:cNvSpPr/>
          <p:nvPr/>
        </p:nvSpPr>
        <p:spPr>
          <a:xfrm>
            <a:off x="7885080" y="4068720"/>
            <a:ext cx="1769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ffffff"/>
                </a:solidFill>
                <a:latin typeface="Lato"/>
                <a:ea typeface="Lato"/>
              </a:rPr>
              <a:t>(Source: WikiMedia)</a:t>
            </a:r>
            <a:endParaRPr b="0" lang="en-CA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DCBA826-BD48-4361-A171-413AD7B04906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2039040" y="2052720"/>
            <a:ext cx="5474160" cy="2707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1DAAC35-BE03-4BD8-AD3A-B1F2309E305F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34" name="Picture 4" descr=""/>
          <p:cNvPicPr/>
          <p:nvPr/>
        </p:nvPicPr>
        <p:blipFill>
          <a:blip r:embed="rId1"/>
          <a:stretch/>
        </p:blipFill>
        <p:spPr>
          <a:xfrm>
            <a:off x="2870280" y="1657440"/>
            <a:ext cx="3671640" cy="313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FCF4D06-E0C8-4BF7-9AA9-0FF00530CA52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2023200" y="2034000"/>
            <a:ext cx="5762160" cy="253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A064E0B-A999-4FCC-A1B0-F8159FE63EC9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1355760" y="2098800"/>
            <a:ext cx="7191000" cy="205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Grandes étapes de la validation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Regroupement des classes d’utilisation du territoire en classes correspondantes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Courier New"/>
              <a:buChar char="o"/>
              <a:tabLst>
                <a:tab algn="l" pos="0"/>
              </a:tabLst>
            </a:pPr>
            <a:r>
              <a:rPr b="0" lang="fr-CA" sz="1200" spc="-1" strike="noStrike">
                <a:solidFill>
                  <a:srgbClr val="595959"/>
                </a:solidFill>
                <a:latin typeface="Lato"/>
                <a:ea typeface="Lato"/>
              </a:rPr>
              <a:t>Basé sur la matrice d’utilisation du territoire du MELCC de 2017</a:t>
            </a: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CA" sz="1400" spc="-1" strike="noStrike">
                <a:solidFill>
                  <a:srgbClr val="595959"/>
                </a:solidFill>
                <a:latin typeface="Lato"/>
                <a:ea typeface="Lato"/>
              </a:rPr>
              <a:t>Statistiques zonales par tronçon et par surface classifiée selon la valeur de matrice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Courier New"/>
              <a:buChar char="o"/>
              <a:tabLst>
                <a:tab algn="l" pos="0"/>
              </a:tabLst>
            </a:pPr>
            <a:r>
              <a:rPr b="0" lang="fr-CA" sz="1200" spc="-1" strike="noStrike">
                <a:solidFill>
                  <a:srgbClr val="595959"/>
                </a:solidFill>
                <a:latin typeface="Lato"/>
                <a:ea typeface="Lato"/>
              </a:rPr>
              <a:t>Valeur majoritaire et minoritaire</a:t>
            </a: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0FA01C7-4352-4400-83D5-380529793740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4A49A7C-2F1C-4488-891E-0D8F83829EF1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48" name="Picture 2" descr="C:\data\projects\gmq720\IQBR_2018.png"/>
          <p:cNvPicPr/>
          <p:nvPr/>
        </p:nvPicPr>
        <p:blipFill>
          <a:blip r:embed="rId1"/>
          <a:stretch/>
        </p:blipFill>
        <p:spPr>
          <a:xfrm>
            <a:off x="1809720" y="1284840"/>
            <a:ext cx="5596560" cy="369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89C9B5D-2A3E-4EC1-9331-8EBFF295A380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51" name="Picture 2" descr="C:\data\projects\gmq720\IQBR_1966.png"/>
          <p:cNvPicPr/>
          <p:nvPr/>
        </p:nvPicPr>
        <p:blipFill>
          <a:blip r:embed="rId1"/>
          <a:stretch/>
        </p:blipFill>
        <p:spPr>
          <a:xfrm>
            <a:off x="1117800" y="1443960"/>
            <a:ext cx="7278840" cy="330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A88C12E-03ED-488A-9FF7-0C60668AE0BB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54" name="Picture 2" descr="C:\data\projects\gmq720\IQBR_Difference.png"/>
          <p:cNvPicPr/>
          <p:nvPr/>
        </p:nvPicPr>
        <p:blipFill>
          <a:blip r:embed="rId1"/>
          <a:stretch/>
        </p:blipFill>
        <p:spPr>
          <a:xfrm>
            <a:off x="2354760" y="1379160"/>
            <a:ext cx="4947840" cy="357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8BC2B7-D576-4B2B-846B-DA6FE3C4605F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2377440" y="1356480"/>
            <a:ext cx="4495320" cy="32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7598DA-3BCE-4ED5-B0D0-8DEABAA786DE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60" name="Picture 3" descr=""/>
          <p:cNvPicPr/>
          <p:nvPr/>
        </p:nvPicPr>
        <p:blipFill>
          <a:blip r:embed="rId1"/>
          <a:stretch/>
        </p:blipFill>
        <p:spPr>
          <a:xfrm>
            <a:off x="1653480" y="1380600"/>
            <a:ext cx="6118560" cy="410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Mise en contexte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Rivière Magog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Du lac Magog à la rivière </a:t>
            </a:r>
            <a:br/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Saint-François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Secteur généralement habité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5 barrages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DECD4FA-7619-4213-8527-E4DC84EFB0F9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3903840" y="523440"/>
            <a:ext cx="5137920" cy="4182480"/>
          </a:xfrm>
          <a:prstGeom prst="rect">
            <a:avLst/>
          </a:prstGeom>
          <a:ln w="0">
            <a:noFill/>
          </a:ln>
        </p:spPr>
      </p:pic>
      <p:sp>
        <p:nvSpPr>
          <p:cNvPr id="100" name="Google Shape;93;p14"/>
          <p:cNvSpPr/>
          <p:nvPr/>
        </p:nvSpPr>
        <p:spPr>
          <a:xfrm>
            <a:off x="7914240" y="4430520"/>
            <a:ext cx="1769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595959"/>
                </a:solidFill>
                <a:latin typeface="Lato"/>
                <a:ea typeface="Lato"/>
              </a:rPr>
              <a:t>(Source: Google Maps)</a:t>
            </a:r>
            <a:endParaRPr b="0" lang="en-CA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EE872F6-BF71-4D6D-BAAC-1B0B4B0D5600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2233440" y="1416240"/>
            <a:ext cx="4837320" cy="355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Résultats et discussion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BFAD0BC-7F09-44C5-A7EA-7B4C7FAD6B24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66" name="Picture 2" descr="C:\data\projects\gmq720\Utilisation.png"/>
          <p:cNvPicPr/>
          <p:nvPr/>
        </p:nvPicPr>
        <p:blipFill>
          <a:blip r:embed="rId1"/>
          <a:stretch/>
        </p:blipFill>
        <p:spPr>
          <a:xfrm>
            <a:off x="714240" y="1582920"/>
            <a:ext cx="5419440" cy="2641320"/>
          </a:xfrm>
          <a:prstGeom prst="rect">
            <a:avLst/>
          </a:prstGeom>
          <a:ln w="0">
            <a:solidFill>
              <a:srgbClr val="1a1a1a"/>
            </a:solidFill>
          </a:ln>
        </p:spPr>
      </p:pic>
      <p:pic>
        <p:nvPicPr>
          <p:cNvPr id="167" name="Picture 3" descr=""/>
          <p:cNvPicPr/>
          <p:nvPr/>
        </p:nvPicPr>
        <p:blipFill>
          <a:blip r:embed="rId2"/>
          <a:stretch/>
        </p:blipFill>
        <p:spPr>
          <a:xfrm>
            <a:off x="6179760" y="2259360"/>
            <a:ext cx="2963880" cy="90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6F11942-8D0A-4C6F-8D3D-1CB697B5E244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sp>
        <p:nvSpPr>
          <p:cNvPr id="169" name="Google Shape;92;p14"/>
          <p:cNvSpPr/>
          <p:nvPr/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Conclusions</a:t>
            </a:r>
            <a:endParaRPr b="0" lang="en-CA" sz="26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729360" y="1385280"/>
            <a:ext cx="7812360" cy="3303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</a:pP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Aft>
                <a:spcPts val="1199"/>
              </a:spcAft>
              <a:buNone/>
            </a:pP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Google Shape;93;p14"/>
          <p:cNvSpPr/>
          <p:nvPr/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tIns="91440" bIns="91440" anchor="t">
            <a:noAutofit/>
          </a:bodyPr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Amélioration globale de l’IQBR</a:t>
            </a:r>
            <a:endParaRPr b="0" lang="en-CA" sz="1400" spc="-1" strike="noStrike"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Étape de validation biaisée par les données d’utilisation du territoire</a:t>
            </a:r>
            <a:endParaRPr b="0" lang="en-CA" sz="1400" spc="-1" strike="noStrike"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Difficulté accrue pour la classification fine des photographies âgées</a:t>
            </a:r>
            <a:endParaRPr b="0" lang="en-CA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</a:pPr>
            <a:endParaRPr b="0" lang="en-CA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727560" y="5785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fr-FR" sz="2600" spc="-1" strike="noStrike">
                <a:solidFill>
                  <a:srgbClr val="1a1a1a"/>
                </a:solidFill>
                <a:latin typeface="Raleway"/>
                <a:ea typeface="Raleway"/>
              </a:rPr>
              <a:t>Des questions?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BA6994-12E8-419D-9DB0-C55AB57F4A86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74" name="Picture 2" descr="Photo"/>
          <p:cNvPicPr/>
          <p:nvPr/>
        </p:nvPicPr>
        <p:blipFill>
          <a:blip r:embed="rId1"/>
          <a:stretch/>
        </p:blipFill>
        <p:spPr>
          <a:xfrm>
            <a:off x="2190240" y="1617120"/>
            <a:ext cx="5002920" cy="2815200"/>
          </a:xfrm>
          <a:prstGeom prst="rect">
            <a:avLst/>
          </a:prstGeom>
          <a:ln w="0">
            <a:noFill/>
          </a:ln>
        </p:spPr>
      </p:pic>
      <p:sp>
        <p:nvSpPr>
          <p:cNvPr id="175" name="Google Shape;93;p14"/>
          <p:cNvSpPr/>
          <p:nvPr/>
        </p:nvSpPr>
        <p:spPr>
          <a:xfrm>
            <a:off x="5698080" y="4165560"/>
            <a:ext cx="1769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-FR" sz="800" spc="-1" strike="noStrike">
                <a:solidFill>
                  <a:srgbClr val="ffffff"/>
                </a:solidFill>
                <a:latin typeface="Lato"/>
                <a:ea typeface="Lato"/>
              </a:rPr>
              <a:t>(Source: </a:t>
            </a:r>
            <a:r>
              <a:rPr b="0" lang="en-US" sz="800" spc="-1" strike="noStrike">
                <a:solidFill>
                  <a:srgbClr val="ffffff"/>
                </a:solidFill>
                <a:latin typeface="Lato"/>
                <a:ea typeface="Lato"/>
              </a:rPr>
              <a:t>otlhotelsherbrooke.ca</a:t>
            </a:r>
            <a:r>
              <a:rPr b="0" lang="fr-FR" sz="800" spc="-1" strike="noStrike">
                <a:solidFill>
                  <a:srgbClr val="ffffff"/>
                </a:solidFill>
                <a:latin typeface="Lato"/>
                <a:ea typeface="Lato"/>
              </a:rPr>
              <a:t>)</a:t>
            </a:r>
            <a:endParaRPr b="0" lang="en-CA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Mise en contexte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2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Bandes riveraines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Différents rôles :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filtration des contaminants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habitats fauniques et floristiques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protection pour l’érosion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régulateur de température hydrique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esthetisme du paysage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600" spc="-1" strike="noStrike">
                <a:solidFill>
                  <a:srgbClr val="595959"/>
                </a:solidFill>
                <a:latin typeface="Lato"/>
                <a:ea typeface="Lato"/>
              </a:rPr>
              <a:t>Règlementation :</a:t>
            </a:r>
            <a:endParaRPr b="0" lang="en-CA" sz="16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CA" sz="1400" spc="-1" strike="noStrike">
                <a:solidFill>
                  <a:srgbClr val="595959"/>
                </a:solidFill>
                <a:latin typeface="Lato"/>
                <a:ea typeface="Lato"/>
              </a:rPr>
              <a:t>majorité des travaux interdits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débute à la ligne des hautes eaux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10 ou 15 mètres selon la pente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3 mètres en zone agricole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s</a:t>
            </a: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ous responsabilité municipale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E077A8B-E46C-42F7-BFDE-491371A98E18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Mise en contexte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Indice de qualité de la bande riveraine (IQBR)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Introduit en 1998 (Saint-Jacques et Richard) puis adapté par le MELCC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Évaluation de la condition écologique de cet habitat riverain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Facile à comprendre et calculer, pondération selon l’utilisation du sol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Idéalement, calculé à partir d’une évaluation terrain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 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FA046B-936F-4B0F-945D-8D86E844FBD7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07" name="Picture 2" descr="https://www.environnement.gouv.qc.ca/eau/eco_aqua/iqbr/Formule.png"/>
          <p:cNvPicPr/>
          <p:nvPr/>
        </p:nvPicPr>
        <p:blipFill>
          <a:blip r:embed="rId1"/>
          <a:stretch/>
        </p:blipFill>
        <p:spPr>
          <a:xfrm>
            <a:off x="1095480" y="4003560"/>
            <a:ext cx="5381280" cy="69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Mise en contexte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Zone d’étude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7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Rivière Magog entre deux barrages, tronçon traversant le c</a:t>
            </a: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œ</a:t>
            </a: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ur de Sherbrooke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7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Distance de 15 mètres à partir de l’eau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spcBef>
                <a:spcPts val="7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À partir de l’imagerie de 1966 et de 2018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759251-046C-421A-8D0E-DD702622A365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11" name="Picture 2" descr="C:\data\projects\gmq720\RIves.png"/>
          <p:cNvPicPr/>
          <p:nvPr/>
        </p:nvPicPr>
        <p:blipFill>
          <a:blip r:embed="rId1"/>
          <a:stretch/>
        </p:blipFill>
        <p:spPr>
          <a:xfrm>
            <a:off x="2181240" y="3189240"/>
            <a:ext cx="5076000" cy="1808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Grandes étapes du calcul d’IQBR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Créer une zone tampon de 15 mètres séparée en deux berges (QGIS)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Courier New"/>
              <a:buChar char="o"/>
              <a:tabLst>
                <a:tab algn="l" pos="0"/>
              </a:tabLst>
            </a:pPr>
            <a:r>
              <a:rPr b="0" lang="fr-CA" sz="1200" spc="-1" strike="noStrike">
                <a:solidFill>
                  <a:srgbClr val="595959"/>
                </a:solidFill>
                <a:latin typeface="Lato"/>
                <a:ea typeface="Lato"/>
              </a:rPr>
              <a:t>Basé sur l’hydrographie de surface </a:t>
            </a:r>
            <a:r>
              <a:rPr b="0" lang="fr-FR" sz="1200" spc="-1" strike="noStrike">
                <a:solidFill>
                  <a:srgbClr val="595959"/>
                </a:solidFill>
                <a:latin typeface="Lato"/>
                <a:ea typeface="Lato"/>
              </a:rPr>
              <a:t>de la géobase du réseau hydrique</a:t>
            </a: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Segmentation des zones tampons en tronçons de 500 mètres (QGIS)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Courier New"/>
              <a:buChar char="o"/>
              <a:tabLst>
                <a:tab algn="l" pos="0"/>
              </a:tabLst>
            </a:pPr>
            <a:r>
              <a:rPr b="0" lang="fr-FR" sz="1200" spc="-1" strike="noStrike">
                <a:solidFill>
                  <a:srgbClr val="595959"/>
                </a:solidFill>
                <a:latin typeface="Lato"/>
                <a:ea typeface="Lato"/>
              </a:rPr>
              <a:t>Entités rennomées avec un identifiant selon la berge et augmentant vers l’aval</a:t>
            </a: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Vectorisation en découpant les surfaces homogènes répondant aux critères (QGIS)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lvl="1" marL="8002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Courier New"/>
              <a:buChar char="o"/>
              <a:tabLst>
                <a:tab algn="l" pos="0"/>
              </a:tabLst>
            </a:pPr>
            <a:r>
              <a:rPr b="0" lang="fr-FR" sz="1200" spc="-1" strike="noStrike">
                <a:solidFill>
                  <a:srgbClr val="595959"/>
                </a:solidFill>
                <a:latin typeface="Lato"/>
                <a:ea typeface="Lato"/>
              </a:rPr>
              <a:t>Dessinées en dépassant la zone tampon et avec l’option de </a:t>
            </a:r>
            <a:r>
              <a:rPr b="0" i="1" lang="fr-FR" sz="1200" spc="-1" strike="noStrike">
                <a:solidFill>
                  <a:srgbClr val="595959"/>
                </a:solidFill>
                <a:latin typeface="Lato"/>
                <a:ea typeface="Lato"/>
              </a:rPr>
              <a:t>snapping</a:t>
            </a:r>
            <a:endParaRPr b="0" lang="en-CA" sz="1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Intersection entre la classification et les tronçons (QGIS)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Calcul de l’IQBR à partir de la table attributaire (Python)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BDCCE6A-F3B6-425D-9B1C-441FC3608E87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Clé d’identification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Qualitative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Considérant les surfaces de superficie </a:t>
            </a:r>
            <a:br/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de 25 m</a:t>
            </a:r>
            <a:r>
              <a:rPr b="0" lang="fr-FR" sz="1400" spc="-1" strike="noStrike" baseline="30000">
                <a:solidFill>
                  <a:srgbClr val="595959"/>
                </a:solidFill>
                <a:latin typeface="Lato"/>
                <a:ea typeface="Lato"/>
              </a:rPr>
              <a:t>2</a:t>
            </a:r>
            <a:r>
              <a:rPr b="0" lang="fr-FR" sz="1400" spc="-1" strike="noStrike">
                <a:solidFill>
                  <a:srgbClr val="595959"/>
                </a:solidFill>
                <a:latin typeface="Lato"/>
                <a:ea typeface="Lato"/>
              </a:rPr>
              <a:t> ou plus (largeur</a:t>
            </a: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 &gt; tier du tampon)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15000"/>
              </a:lnSpc>
              <a:spcBef>
                <a:spcPts val="1199"/>
              </a:spcBef>
              <a:buClr>
                <a:srgbClr val="595959"/>
              </a:buClr>
              <a:buFont typeface="Lato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595959"/>
                </a:solidFill>
                <a:latin typeface="Lato"/>
                <a:ea typeface="Lato"/>
              </a:rPr>
              <a:t>Aid</a:t>
            </a:r>
            <a:r>
              <a:rPr b="0" lang="fr-CA" sz="1400" spc="-1" strike="noStrike">
                <a:solidFill>
                  <a:srgbClr val="595959"/>
                </a:solidFill>
                <a:latin typeface="Lato"/>
                <a:ea typeface="Lato"/>
              </a:rPr>
              <a:t>e de l’information contextuelle</a:t>
            </a:r>
            <a:endParaRPr b="0" lang="en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393A16F-D9B1-4CDB-A353-5C63BDC7E077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18" name="Picture 1" descr=""/>
          <p:cNvPicPr/>
          <p:nvPr/>
        </p:nvPicPr>
        <p:blipFill>
          <a:blip r:embed="rId1"/>
          <a:stretch/>
        </p:blipFill>
        <p:spPr>
          <a:xfrm>
            <a:off x="4541040" y="847080"/>
            <a:ext cx="4023000" cy="382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4A84565-F05C-4FCC-B368-C97EF3C37A11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/>
        </p:blipFill>
        <p:spPr>
          <a:xfrm>
            <a:off x="1396080" y="2175840"/>
            <a:ext cx="7029000" cy="1980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73280" y="547920"/>
            <a:ext cx="7688520" cy="5349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Méthodologie</a:t>
            </a:r>
            <a:r>
              <a:rPr b="1" lang="en-US" sz="2600" spc="-1" strike="noStrike">
                <a:solidFill>
                  <a:srgbClr val="1a1a1a"/>
                </a:solidFill>
                <a:latin typeface="Raleway"/>
                <a:ea typeface="Raleway"/>
              </a:rPr>
              <a:t>	</a:t>
            </a:r>
            <a:endParaRPr b="0" lang="en-CA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729360" y="1469160"/>
            <a:ext cx="7525080" cy="3303720"/>
          </a:xfrm>
          <a:prstGeom prst="rect">
            <a:avLst/>
          </a:prstGeom>
          <a:noFill/>
          <a:ln w="0">
            <a:noFill/>
          </a:ln>
        </p:spPr>
        <p:txBody>
          <a:bodyPr numCol="1" spcCol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fr-FR" sz="1800" spc="-1" strike="noStrike">
                <a:solidFill>
                  <a:srgbClr val="595959"/>
                </a:solidFill>
                <a:latin typeface="Lato"/>
                <a:ea typeface="Lato"/>
              </a:rPr>
              <a:t>Exemples</a:t>
            </a:r>
            <a:endParaRPr b="0" lang="en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85363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3B9E18C-C2C6-4B86-936B-148F3228F12F}" type="slidenum">
              <a:rPr b="0" lang="fr-FR" sz="1000" spc="-1" strike="noStrike">
                <a:solidFill>
                  <a:srgbClr val="595959"/>
                </a:solidFill>
                <a:latin typeface="Lato"/>
                <a:ea typeface="Lato"/>
              </a:rPr>
              <a:t>&lt;number&gt;</a:t>
            </a:fld>
            <a:endParaRPr b="0" lang="en-CA" sz="1000" spc="-1" strike="noStrike">
              <a:latin typeface="Times New Roman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1697760" y="2266200"/>
            <a:ext cx="6233400" cy="202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4761</TotalTime>
  <Application>LibreOffice/7.2.5.2$Windows_X86_64 LibreOffice_project/499f9727c189e6ef3471021d6132d4c694f357e5</Application>
  <AppVersion>15.0000</AppVersion>
  <Words>447</Words>
  <Paragraphs>111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Nikola Tutić</dc:creator>
  <dc:description/>
  <dc:language>en-CA</dc:language>
  <cp:lastModifiedBy/>
  <dcterms:modified xsi:type="dcterms:W3CDTF">2022-05-18T20:54:42Z</dcterms:modified>
  <cp:revision>80</cp:revision>
  <dc:subject/>
  <dc:title>Contribution de l’imagerie radar et optique pour la classification des sols agricoles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23</vt:i4>
  </property>
  <property fmtid="{D5CDD505-2E9C-101B-9397-08002B2CF9AE}" pid="3" name="PresentationFormat">
    <vt:lpwstr>On-screen Show (16:9)</vt:lpwstr>
  </property>
  <property fmtid="{D5CDD505-2E9C-101B-9397-08002B2CF9AE}" pid="4" name="Slides">
    <vt:i4>23</vt:i4>
  </property>
</Properties>
</file>